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583;&#1587;&#1578;&#1608;&#1585;&#1575;&#1604;&#1593;&#1605;&#1604;%20&#1705;&#1605;&#1740;&#1578;&#1607;%20&#1607;&#1575;&#1740;%20&#1576;&#1740;&#1605;&#1575;&#1585;&#1587;&#1578;&#1575;&#1606;&#1740;%20&#1587;&#1575;&#1604;%2095-96\1403\&#1603;&#1605;&#1610;&#1578;&#1607;%20&#1607;&#1575;&#1610;%20&#1587;&#1575;&#1604;%201403\&#1705;&#1605;&#1740;&#1578;&#1607;%20&#1607;&#1575;&#1740;%20&#1587;&#1575;&#1604;%201403\&#1575;&#1602;&#1578;&#1589;&#1575;&#1583;%20&#1583;&#1585;&#1605;&#1575;&#1606;\&#1705;&#1587;&#1608;&#1585;&#1575;&#1578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کسورات'!$H$3</c:f>
              <c:strCache>
                <c:ptCount val="1"/>
                <c:pt idx="0">
                  <c:v>سال 1403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'کل کسورات'!$G$4:$G$5</c:f>
              <c:strCache>
                <c:ptCount val="2"/>
                <c:pt idx="0">
                  <c:v>سلامت</c:v>
                </c:pt>
                <c:pt idx="1">
                  <c:v> تامین  </c:v>
                </c:pt>
              </c:strCache>
            </c:strRef>
          </c:cat>
          <c:val>
            <c:numRef>
              <c:f>'کل کسورات'!$H$4:$H$5</c:f>
              <c:numCache>
                <c:formatCode>_ * #,##0_-_ر_ي_ا_ل_ ;_ * #,##0\-_ر_ي_ا_ل_ ;_ * "-"_-_ر_ي_ا_ل_ ;_ @_ </c:formatCode>
                <c:ptCount val="2"/>
                <c:pt idx="0">
                  <c:v>341896957</c:v>
                </c:pt>
                <c:pt idx="1">
                  <c:v>518958665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29-429C-BB4B-78F5F1B120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9022031"/>
        <c:axId val="115643903"/>
        <c:axId val="0"/>
      </c:bar3DChart>
      <c:catAx>
        <c:axId val="79022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643903"/>
        <c:crosses val="autoZero"/>
        <c:auto val="1"/>
        <c:lblAlgn val="ctr"/>
        <c:lblOffset val="100"/>
        <c:noMultiLvlLbl val="0"/>
      </c:catAx>
      <c:valAx>
        <c:axId val="1156439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0220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تامین'!$B$56</c:f>
              <c:strCache>
                <c:ptCount val="1"/>
                <c:pt idx="0">
                  <c:v> جمع کل 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'کسورات تامین'!$C$47:$D$47</c:f>
              <c:numCache>
                <c:formatCode>General</c:formatCode>
                <c:ptCount val="2"/>
                <c:pt idx="0">
                  <c:v>1402</c:v>
                </c:pt>
                <c:pt idx="1">
                  <c:v>1403</c:v>
                </c:pt>
              </c:numCache>
            </c:numRef>
          </c:cat>
          <c:val>
            <c:numRef>
              <c:f>'کسورات تامین'!$C$56:$D$56</c:f>
              <c:numCache>
                <c:formatCode>_ * #,##0_-_ر_ي_ا_ل_ ;_ * #,##0\-_ر_ي_ا_ل_ ;_ * "-"_-_ر_ي_ا_ل_ ;_ @_ </c:formatCode>
                <c:ptCount val="2"/>
                <c:pt idx="0">
                  <c:v>165116644</c:v>
                </c:pt>
                <c:pt idx="1">
                  <c:v>518958665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4A-42C1-BE87-4F690DECE60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16635936"/>
        <c:axId val="1317189472"/>
        <c:axId val="0"/>
      </c:bar3DChart>
      <c:catAx>
        <c:axId val="131663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7189472"/>
        <c:crosses val="autoZero"/>
        <c:auto val="1"/>
        <c:lblAlgn val="ctr"/>
        <c:lblOffset val="100"/>
        <c:noMultiLvlLbl val="0"/>
      </c:catAx>
      <c:valAx>
        <c:axId val="131718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6635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کسورات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کسورات'!$C$3</c:f>
              <c:strCache>
                <c:ptCount val="1"/>
                <c:pt idx="0">
                  <c:v>1402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'کل کسورات'!$B$4:$B$6</c:f>
              <c:strCache>
                <c:ptCount val="3"/>
                <c:pt idx="0">
                  <c:v>سلامت</c:v>
                </c:pt>
                <c:pt idx="1">
                  <c:v> تامین  </c:v>
                </c:pt>
                <c:pt idx="2">
                  <c:v> جمع کل </c:v>
                </c:pt>
              </c:strCache>
            </c:strRef>
          </c:cat>
          <c:val>
            <c:numRef>
              <c:f>'کل کسورات'!$C$4:$C$6</c:f>
              <c:numCache>
                <c:formatCode>_ * #,##0_-_ر_ي_ا_ل_ ;_ * #,##0\-_ر_ي_ا_ل_ ;_ * "-"_-_ر_ي_ا_ل_ ;_ @_ </c:formatCode>
                <c:ptCount val="3"/>
                <c:pt idx="0">
                  <c:v>447948785</c:v>
                </c:pt>
                <c:pt idx="1">
                  <c:v>165116644</c:v>
                </c:pt>
                <c:pt idx="2">
                  <c:v>613066831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2F-42E1-A2A1-E79956B45E61}"/>
            </c:ext>
          </c:extLst>
        </c:ser>
        <c:ser>
          <c:idx val="1"/>
          <c:order val="1"/>
          <c:tx>
            <c:strRef>
              <c:f>'کل کسورات'!$D$3</c:f>
              <c:strCache>
                <c:ptCount val="1"/>
                <c:pt idx="0">
                  <c:v>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'کل کسورات'!$B$4:$B$6</c:f>
              <c:strCache>
                <c:ptCount val="3"/>
                <c:pt idx="0">
                  <c:v>سلامت</c:v>
                </c:pt>
                <c:pt idx="1">
                  <c:v> تامین  </c:v>
                </c:pt>
                <c:pt idx="2">
                  <c:v> جمع کل </c:v>
                </c:pt>
              </c:strCache>
            </c:strRef>
          </c:cat>
          <c:val>
            <c:numRef>
              <c:f>'کل کسورات'!$D$4:$D$6</c:f>
              <c:numCache>
                <c:formatCode>_ * #,##0_-_ر_ي_ا_ل_ ;_ * #,##0\-_ر_ي_ا_ل_ ;_ * "-"_-_ر_ي_ا_ل_ ;_ @_ </c:formatCode>
                <c:ptCount val="3"/>
                <c:pt idx="0">
                  <c:v>341896957</c:v>
                </c:pt>
                <c:pt idx="1">
                  <c:v>518958665</c:v>
                </c:pt>
                <c:pt idx="2">
                  <c:v>860857025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2F-42E1-A2A1-E79956B45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9023951"/>
        <c:axId val="76982351"/>
        <c:axId val="0"/>
      </c:bar3DChart>
      <c:catAx>
        <c:axId val="79023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982351"/>
        <c:crosses val="autoZero"/>
        <c:auto val="1"/>
        <c:lblAlgn val="ctr"/>
        <c:lblOffset val="100"/>
        <c:noMultiLvlLbl val="0"/>
      </c:catAx>
      <c:valAx>
        <c:axId val="769823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0239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کسورات سه ماهه اول سال 1403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سلامت'!$C$1</c:f>
              <c:strCache>
                <c:ptCount val="1"/>
                <c:pt idx="0">
                  <c:v>فروردین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سلامت'!$B$2:$B$11</c:f>
              <c:strCache>
                <c:ptCount val="10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دیالیز </c:v>
                </c:pt>
              </c:strCache>
            </c:strRef>
          </c:cat>
          <c:val>
            <c:numRef>
              <c:f>'کسورات سلامت'!$C$2:$C$11</c:f>
              <c:numCache>
                <c:formatCode>_ * #,##0_-_ر_ي_ا_ل_ ;_ * #,##0\-_ر_ي_ا_ل_ ;_ * "-"_-_ر_ي_ا_ل_ ;_ @_ </c:formatCode>
                <c:ptCount val="10"/>
                <c:pt idx="0">
                  <c:v>80139185</c:v>
                </c:pt>
                <c:pt idx="1">
                  <c:v>26413057</c:v>
                </c:pt>
                <c:pt idx="2">
                  <c:v>18990968</c:v>
                </c:pt>
                <c:pt idx="3">
                  <c:v>3473604</c:v>
                </c:pt>
                <c:pt idx="4">
                  <c:v>2576000</c:v>
                </c:pt>
                <c:pt idx="5">
                  <c:v>1737860</c:v>
                </c:pt>
                <c:pt idx="6">
                  <c:v>1174040</c:v>
                </c:pt>
                <c:pt idx="7">
                  <c:v>1092636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B5-4E78-A4B9-9FFC5CD9B740}"/>
            </c:ext>
          </c:extLst>
        </c:ser>
        <c:ser>
          <c:idx val="1"/>
          <c:order val="1"/>
          <c:tx>
            <c:strRef>
              <c:f>'کسورات سلامت'!$D$1</c:f>
              <c:strCache>
                <c:ptCount val="1"/>
                <c:pt idx="0">
                  <c:v>اردیبهشت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سلامت'!$B$2:$B$11</c:f>
              <c:strCache>
                <c:ptCount val="10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دیالیز </c:v>
                </c:pt>
              </c:strCache>
            </c:strRef>
          </c:cat>
          <c:val>
            <c:numRef>
              <c:f>'کسورات سلامت'!$D$2:$D$11</c:f>
              <c:numCache>
                <c:formatCode>_ * #,##0_-_ر_ي_ا_ل_ ;_ * #,##0\-_ر_ي_ا_ل_ ;_ * "-"_-_ر_ي_ا_ل_ ;_ @_ </c:formatCode>
                <c:ptCount val="10"/>
                <c:pt idx="0">
                  <c:v>64107392</c:v>
                </c:pt>
                <c:pt idx="1">
                  <c:v>21337826</c:v>
                </c:pt>
                <c:pt idx="2">
                  <c:v>19422828</c:v>
                </c:pt>
                <c:pt idx="3">
                  <c:v>5737536</c:v>
                </c:pt>
                <c:pt idx="5">
                  <c:v>2539780</c:v>
                </c:pt>
                <c:pt idx="6">
                  <c:v>181200</c:v>
                </c:pt>
                <c:pt idx="7">
                  <c:v>546318</c:v>
                </c:pt>
                <c:pt idx="9">
                  <c:v>1319480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B5-4E78-A4B9-9FFC5CD9B740}"/>
            </c:ext>
          </c:extLst>
        </c:ser>
        <c:ser>
          <c:idx val="2"/>
          <c:order val="2"/>
          <c:tx>
            <c:strRef>
              <c:f>'کسورات سلامت'!$E$1</c:f>
              <c:strCache>
                <c:ptCount val="1"/>
                <c:pt idx="0">
                  <c:v>خرداد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سلامت'!$B$2:$B$11</c:f>
              <c:strCache>
                <c:ptCount val="10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دیالیز </c:v>
                </c:pt>
              </c:strCache>
            </c:strRef>
          </c:cat>
          <c:val>
            <c:numRef>
              <c:f>'کسورات سلامت'!$E$2:$E$11</c:f>
              <c:numCache>
                <c:formatCode>_ * #,##0_-_ر_ي_ا_ل_ ;_ * #,##0\-_ر_ي_ا_ل_ ;_ * "-"_-_ر_ي_ا_ل_ ;_ @_ </c:formatCode>
                <c:ptCount val="10"/>
                <c:pt idx="0">
                  <c:v>52178913</c:v>
                </c:pt>
                <c:pt idx="1">
                  <c:v>8146762</c:v>
                </c:pt>
                <c:pt idx="2">
                  <c:v>17723172</c:v>
                </c:pt>
                <c:pt idx="3">
                  <c:v>4564552</c:v>
                </c:pt>
                <c:pt idx="5">
                  <c:v>4142580</c:v>
                </c:pt>
                <c:pt idx="6">
                  <c:v>2718120</c:v>
                </c:pt>
                <c:pt idx="7">
                  <c:v>546318</c:v>
                </c:pt>
                <c:pt idx="8">
                  <c:v>449000</c:v>
                </c:pt>
                <c:pt idx="9">
                  <c:v>652320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B5-4E78-A4B9-9FFC5CD9B7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21311296"/>
        <c:axId val="1110707248"/>
        <c:axId val="0"/>
      </c:bar3DChart>
      <c:catAx>
        <c:axId val="102131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0707248"/>
        <c:crosses val="autoZero"/>
        <c:auto val="1"/>
        <c:lblAlgn val="ctr"/>
        <c:lblOffset val="100"/>
        <c:noMultiLvlLbl val="0"/>
      </c:catAx>
      <c:valAx>
        <c:axId val="1110707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1311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dirty="0"/>
              <a:t>کسورات سه ماهه اول سال  1402 </a:t>
            </a:r>
            <a:endParaRPr 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سلامت'!$C$34</c:f>
              <c:strCache>
                <c:ptCount val="1"/>
                <c:pt idx="0">
                  <c:v>فروردین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سلامت'!$B$35:$B$46</c:f>
              <c:strCache>
                <c:ptCount val="12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سی تی اسکن </c:v>
                </c:pt>
                <c:pt idx="10">
                  <c:v> رادیولوژی </c:v>
                </c:pt>
                <c:pt idx="11">
                  <c:v> دیالیز </c:v>
                </c:pt>
              </c:strCache>
            </c:strRef>
          </c:cat>
          <c:val>
            <c:numRef>
              <c:f>'کسورات سلامت'!$C$35:$C$46</c:f>
              <c:numCache>
                <c:formatCode>_ * #,##0_-_ر_ي_ا_ل_ ;_ * #,##0\-_ر_ي_ا_ل_ ;_ * "-"_-_ر_ي_ا_ل_ ;_ @_ </c:formatCode>
                <c:ptCount val="12"/>
                <c:pt idx="0">
                  <c:v>4782900</c:v>
                </c:pt>
                <c:pt idx="1">
                  <c:v>10216415</c:v>
                </c:pt>
                <c:pt idx="3">
                  <c:v>967138</c:v>
                </c:pt>
                <c:pt idx="8">
                  <c:v>233000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B4-49FD-819C-5F6A80C564A3}"/>
            </c:ext>
          </c:extLst>
        </c:ser>
        <c:ser>
          <c:idx val="1"/>
          <c:order val="1"/>
          <c:tx>
            <c:strRef>
              <c:f>'کسورات سلامت'!$D$34</c:f>
              <c:strCache>
                <c:ptCount val="1"/>
                <c:pt idx="0">
                  <c:v>اردیبهشت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سلامت'!$B$35:$B$46</c:f>
              <c:strCache>
                <c:ptCount val="12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سی تی اسکن </c:v>
                </c:pt>
                <c:pt idx="10">
                  <c:v> رادیولوژی </c:v>
                </c:pt>
                <c:pt idx="11">
                  <c:v> دیالیز </c:v>
                </c:pt>
              </c:strCache>
            </c:strRef>
          </c:cat>
          <c:val>
            <c:numRef>
              <c:f>'کسورات سلامت'!$D$35:$D$46</c:f>
              <c:numCache>
                <c:formatCode>_ * #,##0_-_ر_ي_ا_ل_ ;_ * #,##0\-_ر_ي_ا_ل_ ;_ * "-"_-_ر_ي_ا_ل_ ;_ @_ </c:formatCode>
                <c:ptCount val="12"/>
                <c:pt idx="0">
                  <c:v>15115200</c:v>
                </c:pt>
                <c:pt idx="1">
                  <c:v>144870498</c:v>
                </c:pt>
                <c:pt idx="2">
                  <c:v>976860</c:v>
                </c:pt>
                <c:pt idx="3">
                  <c:v>130248</c:v>
                </c:pt>
                <c:pt idx="5">
                  <c:v>729070</c:v>
                </c:pt>
                <c:pt idx="7">
                  <c:v>955152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B4-49FD-819C-5F6A80C564A3}"/>
            </c:ext>
          </c:extLst>
        </c:ser>
        <c:ser>
          <c:idx val="2"/>
          <c:order val="2"/>
          <c:tx>
            <c:strRef>
              <c:f>'کسورات سلامت'!$E$34</c:f>
              <c:strCache>
                <c:ptCount val="1"/>
                <c:pt idx="0">
                  <c:v>خرداد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سلامت'!$B$35:$B$46</c:f>
              <c:strCache>
                <c:ptCount val="12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سی تی اسکن </c:v>
                </c:pt>
                <c:pt idx="10">
                  <c:v> رادیولوژی </c:v>
                </c:pt>
                <c:pt idx="11">
                  <c:v> دیالیز </c:v>
                </c:pt>
              </c:strCache>
            </c:strRef>
          </c:cat>
          <c:val>
            <c:numRef>
              <c:f>'کسورات سلامت'!$E$35:$E$46</c:f>
              <c:numCache>
                <c:formatCode>_ * #,##0_-_ر_ي_ا_ل_ ;_ * #,##0\-_ر_ي_ا_ل_ ;_ * "-"_-_ر_ي_ا_ل_ ;_ @_ </c:formatCode>
                <c:ptCount val="12"/>
                <c:pt idx="0">
                  <c:v>9414840</c:v>
                </c:pt>
                <c:pt idx="1">
                  <c:v>249661613</c:v>
                </c:pt>
                <c:pt idx="2">
                  <c:v>2713500</c:v>
                </c:pt>
                <c:pt idx="3">
                  <c:v>423306</c:v>
                </c:pt>
                <c:pt idx="5">
                  <c:v>547000</c:v>
                </c:pt>
                <c:pt idx="6">
                  <c:v>2811186</c:v>
                </c:pt>
                <c:pt idx="7">
                  <c:v>383609</c:v>
                </c:pt>
                <c:pt idx="8">
                  <c:v>640900</c:v>
                </c:pt>
                <c:pt idx="9">
                  <c:v>1957310</c:v>
                </c:pt>
                <c:pt idx="10">
                  <c:v>419040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B4-49FD-819C-5F6A80C564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9023471"/>
        <c:axId val="224690175"/>
        <c:axId val="0"/>
      </c:bar3DChart>
      <c:catAx>
        <c:axId val="79023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4690175"/>
        <c:crosses val="autoZero"/>
        <c:auto val="1"/>
        <c:lblAlgn val="ctr"/>
        <c:lblOffset val="100"/>
        <c:noMultiLvlLbl val="0"/>
      </c:catAx>
      <c:valAx>
        <c:axId val="224690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023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کسورات سال 1402و 1403</a:t>
            </a:r>
            <a:endParaRPr lang="en-US"/>
          </a:p>
        </c:rich>
      </c:tx>
      <c:layout>
        <c:manualLayout>
          <c:xMode val="edge"/>
          <c:yMode val="edge"/>
          <c:x val="0.29852777777777778"/>
          <c:y val="2.05383259254433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سلامت'!$C$49</c:f>
              <c:strCache>
                <c:ptCount val="1"/>
                <c:pt idx="0">
                  <c:v>1402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سلامت'!$B$50:$B$61</c:f>
              <c:strCache>
                <c:ptCount val="12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سی تی اسکن </c:v>
                </c:pt>
                <c:pt idx="10">
                  <c:v> رادیولوژی </c:v>
                </c:pt>
                <c:pt idx="11">
                  <c:v> دیالیز </c:v>
                </c:pt>
              </c:strCache>
            </c:strRef>
          </c:cat>
          <c:val>
            <c:numRef>
              <c:f>'کسورات سلامت'!$C$50:$C$61</c:f>
              <c:numCache>
                <c:formatCode>_ * #,##0_-_ر_ي_ا_ل_ ;_ * #,##0\-_ر_ي_ا_ل_ ;_ * "-"_-_ر_ي_ا_ل_ ;_ @_ </c:formatCode>
                <c:ptCount val="12"/>
                <c:pt idx="0">
                  <c:v>29312940</c:v>
                </c:pt>
                <c:pt idx="1">
                  <c:v>404748526</c:v>
                </c:pt>
                <c:pt idx="2">
                  <c:v>3690360</c:v>
                </c:pt>
                <c:pt idx="3">
                  <c:v>1520692</c:v>
                </c:pt>
                <c:pt idx="4">
                  <c:v>0</c:v>
                </c:pt>
                <c:pt idx="5">
                  <c:v>1276070</c:v>
                </c:pt>
                <c:pt idx="6">
                  <c:v>2811186</c:v>
                </c:pt>
                <c:pt idx="7">
                  <c:v>1338761</c:v>
                </c:pt>
                <c:pt idx="8">
                  <c:v>873900</c:v>
                </c:pt>
                <c:pt idx="9">
                  <c:v>1957310</c:v>
                </c:pt>
                <c:pt idx="10">
                  <c:v>419040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21-4D7E-B250-84F08763D78D}"/>
            </c:ext>
          </c:extLst>
        </c:ser>
        <c:ser>
          <c:idx val="1"/>
          <c:order val="1"/>
          <c:tx>
            <c:strRef>
              <c:f>'کسورات سلامت'!$D$49</c:f>
              <c:strCache>
                <c:ptCount val="1"/>
                <c:pt idx="0">
                  <c:v>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سلامت'!$B$50:$B$61</c:f>
              <c:strCache>
                <c:ptCount val="12"/>
                <c:pt idx="0">
                  <c:v> بسته خدمات و مراقبت های پرستاری </c:v>
                </c:pt>
                <c:pt idx="1">
                  <c:v> دارو  و لوازم  مصرفی بخش </c:v>
                </c:pt>
                <c:pt idx="2">
                  <c:v> خدمات مکمل براقدامات تشخیصی </c:v>
                </c:pt>
                <c:pt idx="3">
                  <c:v> نوارنگاري </c:v>
                </c:pt>
                <c:pt idx="4">
                  <c:v> هتلینگ </c:v>
                </c:pt>
                <c:pt idx="5">
                  <c:v> آزمایشات تشخیص طبی </c:v>
                </c:pt>
                <c:pt idx="6">
                  <c:v> خدمات جراحی </c:v>
                </c:pt>
                <c:pt idx="7">
                  <c:v> سونوگرافی </c:v>
                </c:pt>
                <c:pt idx="8">
                  <c:v> ویزیت </c:v>
                </c:pt>
                <c:pt idx="9">
                  <c:v> سی تی اسکن </c:v>
                </c:pt>
                <c:pt idx="10">
                  <c:v> رادیولوژی </c:v>
                </c:pt>
                <c:pt idx="11">
                  <c:v> دیالیز </c:v>
                </c:pt>
              </c:strCache>
            </c:strRef>
          </c:cat>
          <c:val>
            <c:numRef>
              <c:f>'کسورات سلامت'!$D$50:$D$61</c:f>
              <c:numCache>
                <c:formatCode>_ * #,##0_-_ر_ي_ا_ل_ ;_ * #,##0\-_ر_ي_ا_ل_ ;_ * "-"_-_ر_ي_ا_ل_ ;_ @_ </c:formatCode>
                <c:ptCount val="12"/>
                <c:pt idx="0">
                  <c:v>196425490</c:v>
                </c:pt>
                <c:pt idx="1">
                  <c:v>55897645</c:v>
                </c:pt>
                <c:pt idx="2">
                  <c:v>56136968</c:v>
                </c:pt>
                <c:pt idx="3">
                  <c:v>13775692</c:v>
                </c:pt>
                <c:pt idx="4">
                  <c:v>2576000</c:v>
                </c:pt>
                <c:pt idx="5">
                  <c:v>8420220</c:v>
                </c:pt>
                <c:pt idx="6">
                  <c:v>4073360</c:v>
                </c:pt>
                <c:pt idx="7">
                  <c:v>2185272</c:v>
                </c:pt>
                <c:pt idx="8">
                  <c:v>449000</c:v>
                </c:pt>
                <c:pt idx="9">
                  <c:v>0</c:v>
                </c:pt>
                <c:pt idx="10">
                  <c:v>0</c:v>
                </c:pt>
                <c:pt idx="11">
                  <c:v>1957310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21-4D7E-B250-84F08763D7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23730288"/>
        <c:axId val="1213344496"/>
        <c:axId val="0"/>
      </c:bar3DChart>
      <c:catAx>
        <c:axId val="102373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3344496"/>
        <c:crosses val="autoZero"/>
        <c:auto val="1"/>
        <c:lblAlgn val="ctr"/>
        <c:lblOffset val="100"/>
        <c:noMultiLvlLbl val="0"/>
      </c:catAx>
      <c:valAx>
        <c:axId val="1213344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373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سلامت'!$D$67</c:f>
              <c:strCache>
                <c:ptCount val="1"/>
                <c:pt idx="0">
                  <c:v>جمع کل کسورات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cat>
            <c:numRef>
              <c:f>'کسورات سلامت'!$E$66:$F$66</c:f>
              <c:numCache>
                <c:formatCode>General</c:formatCode>
                <c:ptCount val="2"/>
                <c:pt idx="0">
                  <c:v>1402</c:v>
                </c:pt>
                <c:pt idx="1">
                  <c:v>1403</c:v>
                </c:pt>
              </c:numCache>
            </c:numRef>
          </c:cat>
          <c:val>
            <c:numRef>
              <c:f>'کسورات سلامت'!$E$67:$F$67</c:f>
              <c:numCache>
                <c:formatCode>_ * #,##0_-_ر_ي_ا_ل_ ;_ * #,##0\-_ر_ي_ا_ل_ ;_ * "-"_-_ر_ي_ا_ل_ ;_ @_ </c:formatCode>
                <c:ptCount val="2"/>
                <c:pt idx="0">
                  <c:v>447948785</c:v>
                </c:pt>
                <c:pt idx="1">
                  <c:v>341896957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F6-4A2A-BCAC-40F2B93BE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06557472"/>
        <c:axId val="1095640688"/>
        <c:axId val="0"/>
      </c:bar3DChart>
      <c:catAx>
        <c:axId val="110655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5640688"/>
        <c:crosses val="autoZero"/>
        <c:auto val="1"/>
        <c:lblAlgn val="ctr"/>
        <c:lblOffset val="100"/>
        <c:noMultiLvlLbl val="0"/>
      </c:catAx>
      <c:valAx>
        <c:axId val="1095640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6557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کسورات 1403 تامین اجتماعی</a:t>
            </a:r>
            <a:endParaRPr lang="en-US"/>
          </a:p>
        </c:rich>
      </c:tx>
      <c:layout>
        <c:manualLayout>
          <c:xMode val="edge"/>
          <c:yMode val="edge"/>
          <c:x val="0.29885411198600176"/>
          <c:y val="5.55555555555555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تامین'!$C$2</c:f>
              <c:strCache>
                <c:ptCount val="1"/>
                <c:pt idx="0">
                  <c:v>فروردین 1403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تامین'!$B$3:$B$10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تامین'!$C$3:$C$10</c:f>
              <c:numCache>
                <c:formatCode>_ * #,##0_-_ر_ي_ا_ل_ ;_ * #,##0\-_ر_ي_ا_ل_ ;_ * "-"_-_ر_ي_ا_ل_ ;_ @_ </c:formatCode>
                <c:ptCount val="8"/>
                <c:pt idx="0">
                  <c:v>172394200</c:v>
                </c:pt>
                <c:pt idx="1">
                  <c:v>13824000</c:v>
                </c:pt>
                <c:pt idx="2">
                  <c:v>52064833</c:v>
                </c:pt>
                <c:pt idx="3">
                  <c:v>8941900</c:v>
                </c:pt>
                <c:pt idx="4">
                  <c:v>32626068</c:v>
                </c:pt>
                <c:pt idx="5">
                  <c:v>8033855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2D-4AC6-B481-3DE63EDEFA61}"/>
            </c:ext>
          </c:extLst>
        </c:ser>
        <c:ser>
          <c:idx val="1"/>
          <c:order val="1"/>
          <c:tx>
            <c:strRef>
              <c:f>'کسورات تامین'!$D$2</c:f>
              <c:strCache>
                <c:ptCount val="1"/>
                <c:pt idx="0">
                  <c:v>اردیبهشت 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تامین'!$B$3:$B$10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تامین'!$D$3:$D$10</c:f>
              <c:numCache>
                <c:formatCode>_ * #,##0_-_ر_ي_ا_ل_ ;_ * #,##0\-_ر_ي_ا_ل_ ;_ * "-"_-_ر_ي_ا_ل_ ;_ @_ </c:formatCode>
                <c:ptCount val="8"/>
                <c:pt idx="0">
                  <c:v>175200</c:v>
                </c:pt>
                <c:pt idx="1">
                  <c:v>1883200</c:v>
                </c:pt>
                <c:pt idx="2">
                  <c:v>43360292</c:v>
                </c:pt>
                <c:pt idx="3">
                  <c:v>15617252</c:v>
                </c:pt>
                <c:pt idx="4">
                  <c:v>0</c:v>
                </c:pt>
                <c:pt idx="5">
                  <c:v>3352200</c:v>
                </c:pt>
                <c:pt idx="6">
                  <c:v>38050696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2D-4AC6-B481-3DE63EDEFA61}"/>
            </c:ext>
          </c:extLst>
        </c:ser>
        <c:ser>
          <c:idx val="2"/>
          <c:order val="2"/>
          <c:tx>
            <c:strRef>
              <c:f>'کسورات تامین'!$E$2</c:f>
              <c:strCache>
                <c:ptCount val="1"/>
                <c:pt idx="0">
                  <c:v>خرداد 1403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تامین'!$B$3:$B$10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تامین'!$E$3:$E$10</c:f>
              <c:numCache>
                <c:formatCode>_ * #,##0_-_ر_ي_ا_ل_ ;_ * #,##0\-_ر_ي_ا_ل_ ;_ * "-"_-_ر_ي_ا_ل_ ;_ @_ </c:formatCode>
                <c:ptCount val="8"/>
                <c:pt idx="0">
                  <c:v>45000</c:v>
                </c:pt>
                <c:pt idx="1">
                  <c:v>0</c:v>
                </c:pt>
                <c:pt idx="2">
                  <c:v>53046701</c:v>
                </c:pt>
                <c:pt idx="3">
                  <c:v>11121000</c:v>
                </c:pt>
                <c:pt idx="4">
                  <c:v>1793880</c:v>
                </c:pt>
                <c:pt idx="5">
                  <c:v>0</c:v>
                </c:pt>
                <c:pt idx="6">
                  <c:v>62628388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2D-4AC6-B481-3DE63EDEFA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9549184"/>
        <c:axId val="1316992160"/>
        <c:axId val="0"/>
      </c:bar3DChart>
      <c:catAx>
        <c:axId val="119954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6992160"/>
        <c:crosses val="autoZero"/>
        <c:auto val="1"/>
        <c:lblAlgn val="ctr"/>
        <c:lblOffset val="100"/>
        <c:noMultiLvlLbl val="0"/>
      </c:catAx>
      <c:valAx>
        <c:axId val="1316992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954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کسورات 1402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تامین'!$C$35</c:f>
              <c:strCache>
                <c:ptCount val="1"/>
                <c:pt idx="0">
                  <c:v>دی 1402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تامین'!$B$36:$B$43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تامین'!$C$36:$C$43</c:f>
              <c:numCache>
                <c:formatCode>General</c:formatCode>
                <c:ptCount val="8"/>
                <c:pt idx="0" formatCode="_ * #,##0_-_ر_ي_ا_ل_ ;_ * #,##0\-_ر_ي_ا_ل_ ;_ * &quot;-&quot;_-_ر_ي_ا_ل_ ;_ @_ ">
                  <c:v>0</c:v>
                </c:pt>
                <c:pt idx="2" formatCode="_ * #,##0_-_ر_ي_ا_ل_ ;_ * #,##0\-_ر_ي_ا_ل_ ;_ * &quot;-&quot;_-_ر_ي_ا_ل_ ;_ @_ ">
                  <c:v>40672438</c:v>
                </c:pt>
                <c:pt idx="3" formatCode="_ * #,##0_-_ر_ي_ا_ل_ ;_ * #,##0\-_ر_ي_ا_ل_ ;_ * &quot;-&quot;_-_ر_ي_ا_ل_ ;_ @_ ">
                  <c:v>1017900</c:v>
                </c:pt>
                <c:pt idx="4" formatCode="_ * #,##0_-_ر_ي_ا_ل_ ;_ * #,##0\-_ر_ي_ا_ل_ ;_ * &quot;-&quot;_-_ر_ي_ا_ل_ ;_ @_ ">
                  <c:v>0</c:v>
                </c:pt>
                <c:pt idx="5" formatCode="_ * #,##0_-_ر_ي_ا_ل_ ;_ * #,##0\-_ر_ي_ا_ل_ ;_ * &quot;-&quot;_-_ر_ي_ا_ل_ ;_ @_ ">
                  <c:v>0</c:v>
                </c:pt>
                <c:pt idx="6" formatCode="_ * #,##0_-_ر_ي_ا_ل_ ;_ * #,##0\-_ر_ي_ا_ل_ ;_ * &quot;-&quot;_-_ر_ي_ا_ل_ ;_ @_ ">
                  <c:v>8211650</c:v>
                </c:pt>
                <c:pt idx="7" formatCode="_ * #,##0_-_ر_ي_ا_ل_ ;_ * #,##0\-_ر_ي_ا_ل_ ;_ * &quot;-&quot;_-_ر_ي_ا_ل_ ;_ @_ 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B3-4336-A471-FDCF3EE26809}"/>
            </c:ext>
          </c:extLst>
        </c:ser>
        <c:ser>
          <c:idx val="1"/>
          <c:order val="1"/>
          <c:tx>
            <c:strRef>
              <c:f>'کسورات تامین'!$D$35</c:f>
              <c:strCache>
                <c:ptCount val="1"/>
                <c:pt idx="0">
                  <c:v>بهمن 1402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تامین'!$B$36:$B$43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تامین'!$D$36:$D$43</c:f>
              <c:numCache>
                <c:formatCode>_ * #,##0_-_ر_ي_ا_ل_ ;_ * #,##0\-_ر_ي_ا_ل_ ;_ * "-"_-_ر_ي_ا_ل_ ;_ @_ </c:formatCode>
                <c:ptCount val="8"/>
                <c:pt idx="1">
                  <c:v>1394000</c:v>
                </c:pt>
                <c:pt idx="2">
                  <c:v>34057617</c:v>
                </c:pt>
                <c:pt idx="3">
                  <c:v>19111400</c:v>
                </c:pt>
                <c:pt idx="6">
                  <c:v>9719654</c:v>
                </c:pt>
                <c:pt idx="7">
                  <c:v>8499880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B3-4336-A471-FDCF3EE26809}"/>
            </c:ext>
          </c:extLst>
        </c:ser>
        <c:ser>
          <c:idx val="2"/>
          <c:order val="2"/>
          <c:tx>
            <c:strRef>
              <c:f>'کسورات تامین'!$E$35</c:f>
              <c:strCache>
                <c:ptCount val="1"/>
                <c:pt idx="0">
                  <c:v>اسفند 1402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تامین'!$B$36:$B$43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تامین'!$E$36:$E$43</c:f>
              <c:numCache>
                <c:formatCode>General</c:formatCode>
                <c:ptCount val="8"/>
                <c:pt idx="2" formatCode="_ * #,##0_-_ر_ي_ا_ل_ ;_ * #,##0\-_ر_ي_ا_ل_ ;_ * &quot;-&quot;_-_ر_ي_ا_ل_ ;_ @_ ">
                  <c:v>34177166</c:v>
                </c:pt>
                <c:pt idx="6" formatCode="_ * #,##0_-_ر_ي_ا_ل_ ;_ * #,##0\-_ر_ي_ا_ل_ ;_ * &quot;-&quot;_-_ر_ي_ا_ل_ ;_ @_ ">
                  <c:v>8254939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B3-4336-A471-FDCF3EE268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03204320"/>
        <c:axId val="1394750928"/>
        <c:axId val="0"/>
      </c:bar3DChart>
      <c:catAx>
        <c:axId val="140320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4750928"/>
        <c:crosses val="autoZero"/>
        <c:auto val="1"/>
        <c:lblAlgn val="ctr"/>
        <c:lblOffset val="100"/>
        <c:noMultiLvlLbl val="0"/>
      </c:catAx>
      <c:valAx>
        <c:axId val="139475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3204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مقایسه کسورات 1402 و 1403</a:t>
            </a:r>
            <a:endParaRPr lang="en-US"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'کسورات تامین'!$C$47</c:f>
              <c:strCache>
                <c:ptCount val="1"/>
                <c:pt idx="0">
                  <c:v>1402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تامین'!$B$48:$B$55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تامین'!$C$48:$C$55</c:f>
              <c:numCache>
                <c:formatCode>_ * #,##0_-_ر_ي_ا_ل_ ;_ * #,##0\-_ر_ي_ا_ل_ ;_ * "-"_-_ر_ي_ا_ل_ ;_ @_ </c:formatCode>
                <c:ptCount val="8"/>
                <c:pt idx="0">
                  <c:v>0</c:v>
                </c:pt>
                <c:pt idx="1">
                  <c:v>1394000</c:v>
                </c:pt>
                <c:pt idx="2">
                  <c:v>108907221</c:v>
                </c:pt>
                <c:pt idx="3">
                  <c:v>20129300</c:v>
                </c:pt>
                <c:pt idx="4">
                  <c:v>0</c:v>
                </c:pt>
                <c:pt idx="5">
                  <c:v>0</c:v>
                </c:pt>
                <c:pt idx="6">
                  <c:v>26186243</c:v>
                </c:pt>
                <c:pt idx="7">
                  <c:v>8499880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48-4FE6-9F4E-6984A62AC840}"/>
            </c:ext>
          </c:extLst>
        </c:ser>
        <c:ser>
          <c:idx val="1"/>
          <c:order val="1"/>
          <c:tx>
            <c:strRef>
              <c:f>'کسورات تامین'!$D$47</c:f>
              <c:strCache>
                <c:ptCount val="1"/>
                <c:pt idx="0">
                  <c:v>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'کسورات تامین'!$B$48:$B$55</c:f>
              <c:strCache>
                <c:ptCount val="8"/>
                <c:pt idx="0">
                  <c:v> داروخانه </c:v>
                </c:pt>
                <c:pt idx="1">
                  <c:v> اتاق عمل </c:v>
                </c:pt>
                <c:pt idx="2">
                  <c:v> پاراکلینیک </c:v>
                </c:pt>
                <c:pt idx="3">
                  <c:v> سرنسخه </c:v>
                </c:pt>
                <c:pt idx="4">
                  <c:v> مشخصات برگ بیمار </c:v>
                </c:pt>
                <c:pt idx="5">
                  <c:v> هتلینگ </c:v>
                </c:pt>
                <c:pt idx="6">
                  <c:v> فاقدمشخصات </c:v>
                </c:pt>
                <c:pt idx="7">
                  <c:v> فرم بستری </c:v>
                </c:pt>
              </c:strCache>
            </c:strRef>
          </c:cat>
          <c:val>
            <c:numRef>
              <c:f>'کسورات تامین'!$D$48:$D$55</c:f>
              <c:numCache>
                <c:formatCode>_ * #,##0_-_ر_ي_ا_ل_ ;_ * #,##0\-_ر_ي_ا_ل_ ;_ * "-"_-_ر_ي_ا_ل_ ;_ @_ </c:formatCode>
                <c:ptCount val="8"/>
                <c:pt idx="0">
                  <c:v>172614400</c:v>
                </c:pt>
                <c:pt idx="1">
                  <c:v>15707200</c:v>
                </c:pt>
                <c:pt idx="2">
                  <c:v>148471826</c:v>
                </c:pt>
                <c:pt idx="3">
                  <c:v>35680152</c:v>
                </c:pt>
                <c:pt idx="4">
                  <c:v>34419948</c:v>
                </c:pt>
                <c:pt idx="5">
                  <c:v>11386055</c:v>
                </c:pt>
                <c:pt idx="6">
                  <c:v>100679084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48-4FE6-9F4E-6984A62AC8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16646016"/>
        <c:axId val="1317187984"/>
        <c:axId val="0"/>
      </c:bar3DChart>
      <c:catAx>
        <c:axId val="131664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7187984"/>
        <c:crosses val="autoZero"/>
        <c:auto val="1"/>
        <c:lblAlgn val="ctr"/>
        <c:lblOffset val="100"/>
        <c:noMultiLvlLbl val="0"/>
      </c:catAx>
      <c:valAx>
        <c:axId val="1317187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664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13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17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1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7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533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32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8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2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711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9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6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D3993-588F-4424-BC32-442D4ED8BBEB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FC841-8C59-4781-8075-001B9B56B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12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0DE38-37B0-01C1-567E-FEF2A4392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fa-IR" sz="7200" dirty="0">
                <a:cs typeface="2  Arshia" panose="00000400000000000000" pitchFamily="2" charset="-78"/>
              </a:rPr>
              <a:t>تحلیل کسورات سه ماهه اول سال 1403</a:t>
            </a:r>
            <a:endParaRPr lang="en-US" sz="7200" dirty="0">
              <a:cs typeface="2  Arshi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333F87-6F62-8828-9A7E-448F120982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2  Arshia" panose="00000400000000000000" pitchFamily="2" charset="-78"/>
              </a:rPr>
              <a:t>بیمارستان نیاپور بندرخمیر</a:t>
            </a:r>
            <a:endParaRPr lang="en-US" sz="4000" dirty="0">
              <a:cs typeface="2  Arshi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4507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11B0-06D9-A785-141D-FAB48E1E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b="1" dirty="0">
                <a:cs typeface="2  Nazanin" panose="00000400000000000000" pitchFamily="2" charset="-78"/>
              </a:rPr>
              <a:t>مقایسه کسورات تامین اجتماعی سه ماهه اول 1403 نسبت به سه ماهه اول  1402</a:t>
            </a:r>
            <a:endParaRPr lang="en-US" sz="2400" b="1" dirty="0">
              <a:cs typeface="2  Nazanin" panose="00000400000000000000" pitchFamily="2" charset="-78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74108EA-BDE0-074C-C1CF-C191261746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535264"/>
              </p:ext>
            </p:extLst>
          </p:nvPr>
        </p:nvGraphicFramePr>
        <p:xfrm>
          <a:off x="5804451" y="390940"/>
          <a:ext cx="4432852" cy="1967865"/>
        </p:xfrm>
        <a:graphic>
          <a:graphicData uri="http://schemas.openxmlformats.org/drawingml/2006/table">
            <a:tbl>
              <a:tblPr rtl="1"/>
              <a:tblGrid>
                <a:gridCol w="1328748">
                  <a:extLst>
                    <a:ext uri="{9D8B030D-6E8A-4147-A177-3AD203B41FA5}">
                      <a16:colId xmlns:a16="http://schemas.microsoft.com/office/drawing/2014/main" val="1485890489"/>
                    </a:ext>
                  </a:extLst>
                </a:gridCol>
                <a:gridCol w="1583425">
                  <a:extLst>
                    <a:ext uri="{9D8B030D-6E8A-4147-A177-3AD203B41FA5}">
                      <a16:colId xmlns:a16="http://schemas.microsoft.com/office/drawing/2014/main" val="1315390687"/>
                    </a:ext>
                  </a:extLst>
                </a:gridCol>
                <a:gridCol w="1520679">
                  <a:extLst>
                    <a:ext uri="{9D8B030D-6E8A-4147-A177-3AD203B41FA5}">
                      <a16:colId xmlns:a16="http://schemas.microsoft.com/office/drawing/2014/main" val="188754817"/>
                    </a:ext>
                  </a:extLst>
                </a:gridCol>
              </a:tblGrid>
              <a:tr h="174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1402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8746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داروخانه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172,614,400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1721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اتاق عمل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   1,394,000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15,707,200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3931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پاراکلینیک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108,907,221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148,471,826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3374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سرنسخه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20,129,300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35,680,152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0204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مشخصات برگ بیمار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34,419,948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6126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هتلینگ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11,386,055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940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فاقدمشخصات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26,186,243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100,679,084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5865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فرم بستری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   8,499,880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1851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جمع کل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  165,116,644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Nazanin" panose="00000400000000000000" pitchFamily="2" charset="-78"/>
                        </a:rPr>
                        <a:t>              518,958,665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093580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BBB9108-20EC-850F-D389-47AB24E74A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12598"/>
              </p:ext>
            </p:extLst>
          </p:nvPr>
        </p:nvGraphicFramePr>
        <p:xfrm>
          <a:off x="4505739" y="2650435"/>
          <a:ext cx="7407965" cy="3816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7407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11B0-06D9-A785-141D-FAB48E1E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b="1" dirty="0">
                <a:cs typeface="2  Nazanin" panose="00000400000000000000" pitchFamily="2" charset="-78"/>
              </a:rPr>
              <a:t>مقایسه کسورات تامین اجتماعی سه ماهه اول 1403 نسبت به سه ماهه اول  1402</a:t>
            </a:r>
            <a:endParaRPr lang="en-US" sz="2400" b="1" dirty="0">
              <a:cs typeface="2  Nazanin" panose="00000400000000000000" pitchFamily="2" charset="-78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72E72EC-31D9-7D04-C512-0844172216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698924"/>
              </p:ext>
            </p:extLst>
          </p:nvPr>
        </p:nvGraphicFramePr>
        <p:xfrm>
          <a:off x="5499652" y="1262337"/>
          <a:ext cx="5091423" cy="1087588"/>
        </p:xfrm>
        <a:graphic>
          <a:graphicData uri="http://schemas.openxmlformats.org/drawingml/2006/table">
            <a:tbl>
              <a:tblPr rtl="1"/>
              <a:tblGrid>
                <a:gridCol w="1743193">
                  <a:extLst>
                    <a:ext uri="{9D8B030D-6E8A-4147-A177-3AD203B41FA5}">
                      <a16:colId xmlns:a16="http://schemas.microsoft.com/office/drawing/2014/main" val="1871181271"/>
                    </a:ext>
                  </a:extLst>
                </a:gridCol>
                <a:gridCol w="1674115">
                  <a:extLst>
                    <a:ext uri="{9D8B030D-6E8A-4147-A177-3AD203B41FA5}">
                      <a16:colId xmlns:a16="http://schemas.microsoft.com/office/drawing/2014/main" val="905201526"/>
                    </a:ext>
                  </a:extLst>
                </a:gridCol>
                <a:gridCol w="1674115">
                  <a:extLst>
                    <a:ext uri="{9D8B030D-6E8A-4147-A177-3AD203B41FA5}">
                      <a16:colId xmlns:a16="http://schemas.microsoft.com/office/drawing/2014/main" val="2178365240"/>
                    </a:ext>
                  </a:extLst>
                </a:gridCol>
              </a:tblGrid>
              <a:tr h="54379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 </a:t>
                      </a:r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تامین اجتماعی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1402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21304"/>
                  </a:ext>
                </a:extLst>
              </a:tr>
              <a:tr h="54379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جمع کل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             165,116,644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             518,958,665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24813"/>
                  </a:ext>
                </a:extLst>
              </a:tr>
            </a:tbl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036C932-AC6B-1B3A-F50B-2690E9DD6B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642537"/>
              </p:ext>
            </p:extLst>
          </p:nvPr>
        </p:nvGraphicFramePr>
        <p:xfrm>
          <a:off x="5208104" y="2998304"/>
          <a:ext cx="564542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3810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97C44-736B-6551-1333-6AB3569C2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/>
          <a:p>
            <a:r>
              <a:rPr lang="fa-IR" dirty="0"/>
              <a:t>کسورات به تفکیک بیمه 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8C56620-BEB7-95E8-EBF5-B5057BDC1F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6760634"/>
              </p:ext>
            </p:extLst>
          </p:nvPr>
        </p:nvGraphicFramePr>
        <p:xfrm>
          <a:off x="6400799" y="768376"/>
          <a:ext cx="4393009" cy="2279624"/>
        </p:xfrm>
        <a:graphic>
          <a:graphicData uri="http://schemas.openxmlformats.org/drawingml/2006/table">
            <a:tbl>
              <a:tblPr rtl="1">
                <a:tableStyleId>{5DA37D80-6434-44D0-A028-1B22A696006F}</a:tableStyleId>
              </a:tblPr>
              <a:tblGrid>
                <a:gridCol w="2138969">
                  <a:extLst>
                    <a:ext uri="{9D8B030D-6E8A-4147-A177-3AD203B41FA5}">
                      <a16:colId xmlns:a16="http://schemas.microsoft.com/office/drawing/2014/main" val="1847771556"/>
                    </a:ext>
                  </a:extLst>
                </a:gridCol>
                <a:gridCol w="2254040">
                  <a:extLst>
                    <a:ext uri="{9D8B030D-6E8A-4147-A177-3AD203B41FA5}">
                      <a16:colId xmlns:a16="http://schemas.microsoft.com/office/drawing/2014/main" val="4003974204"/>
                    </a:ext>
                  </a:extLst>
                </a:gridCol>
              </a:tblGrid>
              <a:tr h="4786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2  Titr" panose="00000700000000000000" pitchFamily="2" charset="-78"/>
                        </a:rPr>
                        <a:t>نوع بیمه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2  Titr" panose="00000700000000000000" pitchFamily="2" charset="-78"/>
                        </a:rPr>
                        <a:t>سال 1403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083087"/>
                  </a:ext>
                </a:extLst>
              </a:tr>
              <a:tr h="65652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effectLst/>
                        </a:rPr>
                        <a:t>سلامت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   341,896,957    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9306852"/>
                  </a:ext>
                </a:extLst>
              </a:tr>
              <a:tr h="57222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effectLst/>
                        </a:rPr>
                        <a:t> تامین 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   518,958,665    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92703451"/>
                  </a:ext>
                </a:extLst>
              </a:tr>
              <a:tr h="57222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2  Titr" panose="00000700000000000000" pitchFamily="2" charset="-78"/>
                        </a:rPr>
                        <a:t> جمع کل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  <a:cs typeface="2  Titr" panose="00000700000000000000" pitchFamily="2" charset="-78"/>
                        </a:rPr>
                        <a:t>   860,857,025    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413536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AD1115D-37F1-52F8-C214-9293E58CE3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4925463"/>
              </p:ext>
            </p:extLst>
          </p:nvPr>
        </p:nvGraphicFramePr>
        <p:xfrm>
          <a:off x="5777948" y="3346424"/>
          <a:ext cx="529310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1994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11B0-06D9-A785-141D-FAB48E1E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2  Nazanin" panose="00000400000000000000" pitchFamily="2" charset="-78"/>
              </a:rPr>
              <a:t>مقایسه کسورات سه ماهه اول 1403 نسبت به  1402</a:t>
            </a:r>
            <a:endParaRPr lang="en-US" b="1" dirty="0">
              <a:cs typeface="2  Nazanin" panose="00000400000000000000" pitchFamily="2" charset="-78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8082FAA-D504-02C5-EBD5-16D234150F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3604687"/>
              </p:ext>
            </p:extLst>
          </p:nvPr>
        </p:nvGraphicFramePr>
        <p:xfrm>
          <a:off x="6096000" y="1579642"/>
          <a:ext cx="4505738" cy="1955376"/>
        </p:xfrm>
        <a:graphic>
          <a:graphicData uri="http://schemas.openxmlformats.org/drawingml/2006/table">
            <a:tbl>
              <a:tblPr rtl="1">
                <a:tableStyleId>{BC89EF96-8CEA-46FF-86C4-4CE0E7609802}</a:tableStyleId>
              </a:tblPr>
              <a:tblGrid>
                <a:gridCol w="1529431">
                  <a:extLst>
                    <a:ext uri="{9D8B030D-6E8A-4147-A177-3AD203B41FA5}">
                      <a16:colId xmlns:a16="http://schemas.microsoft.com/office/drawing/2014/main" val="704743396"/>
                    </a:ext>
                  </a:extLst>
                </a:gridCol>
                <a:gridCol w="1446876">
                  <a:extLst>
                    <a:ext uri="{9D8B030D-6E8A-4147-A177-3AD203B41FA5}">
                      <a16:colId xmlns:a16="http://schemas.microsoft.com/office/drawing/2014/main" val="2525890184"/>
                    </a:ext>
                  </a:extLst>
                </a:gridCol>
                <a:gridCol w="1529431">
                  <a:extLst>
                    <a:ext uri="{9D8B030D-6E8A-4147-A177-3AD203B41FA5}">
                      <a16:colId xmlns:a16="http://schemas.microsoft.com/office/drawing/2014/main" val="2641305775"/>
                    </a:ext>
                  </a:extLst>
                </a:gridCol>
              </a:tblGrid>
              <a:tr h="42508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  <a:cs typeface="2  Titr" panose="00000700000000000000" pitchFamily="2" charset="-78"/>
                        </a:rPr>
                        <a:t>1402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  <a:cs typeface="2  Titr" panose="00000700000000000000" pitchFamily="2" charset="-78"/>
                        </a:rPr>
                        <a:t>1403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372420"/>
                  </a:ext>
                </a:extLst>
              </a:tr>
              <a:tr h="510098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</a:rPr>
                        <a:t>سلامت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   447,948,785    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    341,896,957    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06479296"/>
                  </a:ext>
                </a:extLst>
              </a:tr>
              <a:tr h="510098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</a:rPr>
                        <a:t> تامین  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   165,116,644    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 dirty="0">
                          <a:effectLst/>
                        </a:rPr>
                        <a:t>    518,958,665    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56484137"/>
                  </a:ext>
                </a:extLst>
              </a:tr>
              <a:tr h="510098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u="none" strike="noStrike" dirty="0">
                          <a:effectLst/>
                        </a:rPr>
                        <a:t> جمع کل 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 dirty="0">
                          <a:effectLst/>
                        </a:rPr>
                        <a:t>   613,066,831     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 dirty="0">
                          <a:effectLst/>
                        </a:rPr>
                        <a:t>    860,857,025     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370587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9ED31B6-5432-034E-25D7-711DDAFDD1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236693"/>
              </p:ext>
            </p:extLst>
          </p:nvPr>
        </p:nvGraphicFramePr>
        <p:xfrm>
          <a:off x="5035826" y="3906758"/>
          <a:ext cx="538700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5217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FDCAE-9C43-3FBF-8D90-E872E82E9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1" dirty="0">
                <a:cs typeface="2  Nazanin" panose="00000400000000000000" pitchFamily="2" charset="-78"/>
              </a:rPr>
              <a:t>کسورات بیمه سلامت سه ماهه اول سال 1403</a:t>
            </a:r>
            <a:endParaRPr lang="en-US" sz="3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CF98B9-4BCB-D3A7-3839-7DA1A3B1A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19115"/>
              </p:ext>
            </p:extLst>
          </p:nvPr>
        </p:nvGraphicFramePr>
        <p:xfrm>
          <a:off x="4850295" y="583364"/>
          <a:ext cx="6453073" cy="2345364"/>
        </p:xfrm>
        <a:graphic>
          <a:graphicData uri="http://schemas.openxmlformats.org/drawingml/2006/table">
            <a:tbl>
              <a:tblPr rtl="1"/>
              <a:tblGrid>
                <a:gridCol w="1988447">
                  <a:extLst>
                    <a:ext uri="{9D8B030D-6E8A-4147-A177-3AD203B41FA5}">
                      <a16:colId xmlns:a16="http://schemas.microsoft.com/office/drawing/2014/main" val="3393747144"/>
                    </a:ext>
                  </a:extLst>
                </a:gridCol>
                <a:gridCol w="1163054">
                  <a:extLst>
                    <a:ext uri="{9D8B030D-6E8A-4147-A177-3AD203B41FA5}">
                      <a16:colId xmlns:a16="http://schemas.microsoft.com/office/drawing/2014/main" val="3430632438"/>
                    </a:ext>
                  </a:extLst>
                </a:gridCol>
                <a:gridCol w="1100524">
                  <a:extLst>
                    <a:ext uri="{9D8B030D-6E8A-4147-A177-3AD203B41FA5}">
                      <a16:colId xmlns:a16="http://schemas.microsoft.com/office/drawing/2014/main" val="3810645326"/>
                    </a:ext>
                  </a:extLst>
                </a:gridCol>
                <a:gridCol w="1100524">
                  <a:extLst>
                    <a:ext uri="{9D8B030D-6E8A-4147-A177-3AD203B41FA5}">
                      <a16:colId xmlns:a16="http://schemas.microsoft.com/office/drawing/2014/main" val="1854648905"/>
                    </a:ext>
                  </a:extLst>
                </a:gridCol>
                <a:gridCol w="1100524">
                  <a:extLst>
                    <a:ext uri="{9D8B030D-6E8A-4147-A177-3AD203B41FA5}">
                      <a16:colId xmlns:a16="http://schemas.microsoft.com/office/drawing/2014/main" val="2609826813"/>
                    </a:ext>
                  </a:extLst>
                </a:gridCol>
              </a:tblGrid>
              <a:tr h="19544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سه ماهه اول سال 1403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فروردین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اردیبهشت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خرداد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جمع کل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579228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بسته خدمات و مراقبت های پرستاری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80,139,185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64,107,392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52,178,913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196,425,490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6035434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دارو  و لوازم  مصرفی بخش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26,413,057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21,337,826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8,146,762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55,897,645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273374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خدمات مکمل براقدامات تشخیصی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18,990,968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19,422,828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17,723,172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56,136,968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410797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نوارنگاري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3,473,604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5,737,536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4,564,552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13,775,692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51763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هتلینگ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2,576,000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2,576,000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860564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آزمایشات تشخیص طبی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1,737,860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2,539,780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4,142,580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8,420,220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870923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خدمات جراحی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1,174,040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181,200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2,718,120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4,073,360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545277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سونوگرافی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1,092,636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546,318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546,318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2,185,272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744800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ویزیت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449,000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449,000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593223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دیالیز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1,319,480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652,320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1,971,800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38298"/>
                  </a:ext>
                </a:extLst>
              </a:tr>
              <a:tr h="1954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جمع کل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135,597,350      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115,192,360      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91,121,737      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341,911,447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456583"/>
                  </a:ext>
                </a:extLst>
              </a:tr>
            </a:tbl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E3CF69C-C86D-041F-BA82-CBDEE49CC5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8780819"/>
              </p:ext>
            </p:extLst>
          </p:nvPr>
        </p:nvGraphicFramePr>
        <p:xfrm>
          <a:off x="4680502" y="3146562"/>
          <a:ext cx="7034420" cy="3533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594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FDCAE-9C43-3FBF-8D90-E872E82E9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1" dirty="0">
                <a:cs typeface="2  Nazanin" panose="00000400000000000000" pitchFamily="2" charset="-78"/>
              </a:rPr>
              <a:t>کسورات بیمه سلامت سه ماهه اول سال 1402</a:t>
            </a:r>
            <a:endParaRPr 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1D8A5F2-2512-E0D3-5845-EFFB3A502E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067823"/>
              </p:ext>
            </p:extLst>
          </p:nvPr>
        </p:nvGraphicFramePr>
        <p:xfrm>
          <a:off x="5073284" y="209417"/>
          <a:ext cx="6613297" cy="2421496"/>
        </p:xfrm>
        <a:graphic>
          <a:graphicData uri="http://schemas.openxmlformats.org/drawingml/2006/table">
            <a:tbl>
              <a:tblPr rtl="1"/>
              <a:tblGrid>
                <a:gridCol w="2037818">
                  <a:extLst>
                    <a:ext uri="{9D8B030D-6E8A-4147-A177-3AD203B41FA5}">
                      <a16:colId xmlns:a16="http://schemas.microsoft.com/office/drawing/2014/main" val="3394330725"/>
                    </a:ext>
                  </a:extLst>
                </a:gridCol>
                <a:gridCol w="1191932">
                  <a:extLst>
                    <a:ext uri="{9D8B030D-6E8A-4147-A177-3AD203B41FA5}">
                      <a16:colId xmlns:a16="http://schemas.microsoft.com/office/drawing/2014/main" val="189006779"/>
                    </a:ext>
                  </a:extLst>
                </a:gridCol>
                <a:gridCol w="1127849">
                  <a:extLst>
                    <a:ext uri="{9D8B030D-6E8A-4147-A177-3AD203B41FA5}">
                      <a16:colId xmlns:a16="http://schemas.microsoft.com/office/drawing/2014/main" val="3715071226"/>
                    </a:ext>
                  </a:extLst>
                </a:gridCol>
                <a:gridCol w="1127849">
                  <a:extLst>
                    <a:ext uri="{9D8B030D-6E8A-4147-A177-3AD203B41FA5}">
                      <a16:colId xmlns:a16="http://schemas.microsoft.com/office/drawing/2014/main" val="3236651694"/>
                    </a:ext>
                  </a:extLst>
                </a:gridCol>
                <a:gridCol w="1127849">
                  <a:extLst>
                    <a:ext uri="{9D8B030D-6E8A-4147-A177-3AD203B41FA5}">
                      <a16:colId xmlns:a16="http://schemas.microsoft.com/office/drawing/2014/main" val="3782160368"/>
                    </a:ext>
                  </a:extLst>
                </a:gridCol>
              </a:tblGrid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سه ماهه اول  سال 1402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فروردین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اردیبهشت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خرداد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جمع کل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590984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بسته خدمات و مراقبت های پرستاری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4,782,900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15,115,200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9,414,840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29,312,940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66600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دارو  و لوازم  مصرفی بخش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10,216,415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144,870,498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249,661,613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404,748,526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785981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خدمات مکمل براقدامات تشخیصی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976,860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2,713,500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3,690,360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544530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نوارنگاري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967,138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130,248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423,306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1,520,692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41237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هتلینگ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-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463654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آزمایشات تشخیص طبی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729,070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547,000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1,276,070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60098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خدمات جراحی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2,811,186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2,811,186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3423620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سونوگرافی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955,152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383,609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1,338,761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70265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ویزیت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233,000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640,900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873,900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65639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سی تی اسکن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1,957,310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1,957,310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059631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رادیولوژی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419,040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419,040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132957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دیالیز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-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278351"/>
                  </a:ext>
                </a:extLst>
              </a:tr>
              <a:tr h="172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جمع کل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16,199,453      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162,777,028      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268,972,304      </a:t>
                      </a:r>
                    </a:p>
                  </a:txBody>
                  <a:tcPr marL="8648" marR="8648" marT="86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447,948,785      </a:t>
                      </a:r>
                    </a:p>
                  </a:txBody>
                  <a:tcPr marL="8648" marR="8648" marT="8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065055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B5FD544-9ADB-6F4F-75CF-BFF358A237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4441120"/>
              </p:ext>
            </p:extLst>
          </p:nvPr>
        </p:nvGraphicFramePr>
        <p:xfrm>
          <a:off x="4587700" y="2898218"/>
          <a:ext cx="7275443" cy="3750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2550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FDCAE-9C43-3FBF-8D90-E872E82E9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b="1" dirty="0">
                <a:cs typeface="2  Nazanin" panose="00000400000000000000" pitchFamily="2" charset="-78"/>
              </a:rPr>
              <a:t>مقایسه کسورات بیمه سلامت سه ماهه اول 1403 نسبت به سه ماهه اول  1402</a:t>
            </a:r>
            <a:endParaRPr lang="en-US" sz="24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3FE31FE-59DD-6D48-D862-A028473291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171543"/>
              </p:ext>
            </p:extLst>
          </p:nvPr>
        </p:nvGraphicFramePr>
        <p:xfrm>
          <a:off x="4389828" y="2885660"/>
          <a:ext cx="7404607" cy="381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0BCF75-CA5D-C02A-F7DB-3E10B8225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555578"/>
              </p:ext>
            </p:extLst>
          </p:nvPr>
        </p:nvGraphicFramePr>
        <p:xfrm>
          <a:off x="5922497" y="159365"/>
          <a:ext cx="4815891" cy="2667000"/>
        </p:xfrm>
        <a:graphic>
          <a:graphicData uri="http://schemas.openxmlformats.org/drawingml/2006/table">
            <a:tbl>
              <a:tblPr rtl="1"/>
              <a:tblGrid>
                <a:gridCol w="2252137">
                  <a:extLst>
                    <a:ext uri="{9D8B030D-6E8A-4147-A177-3AD203B41FA5}">
                      <a16:colId xmlns:a16="http://schemas.microsoft.com/office/drawing/2014/main" val="1348771032"/>
                    </a:ext>
                  </a:extLst>
                </a:gridCol>
                <a:gridCol w="1317288">
                  <a:extLst>
                    <a:ext uri="{9D8B030D-6E8A-4147-A177-3AD203B41FA5}">
                      <a16:colId xmlns:a16="http://schemas.microsoft.com/office/drawing/2014/main" val="3143190603"/>
                    </a:ext>
                  </a:extLst>
                </a:gridCol>
                <a:gridCol w="1246466">
                  <a:extLst>
                    <a:ext uri="{9D8B030D-6E8A-4147-A177-3AD203B41FA5}">
                      <a16:colId xmlns:a16="http://schemas.microsoft.com/office/drawing/2014/main" val="66624392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7493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بسته خدمات و مراقبت های پرستاری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29,312,940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196,425,490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357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دارو  و لوازم  مصرفی بخش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404,748,526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55,897,645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921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خدمات مکمل براقدامات تشخیصی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3,690,360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56,136,968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7853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نوارنگاري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1,520,692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13,775,692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07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هتلینگ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2,576,000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4669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آزمایشات تشخیص طبی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1,276,070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8,420,220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3188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خدمات جراحی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2,811,186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4,073,360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0242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سونوگرافی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1,338,761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2,185,272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2356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ویزیت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873,900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449,000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475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سی تی اسکن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1,957,310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579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رادیولوژی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419,040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901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دیالیز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1,957,310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35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جمع کل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447,948,785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341,896,957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046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6510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11B0-06D9-A785-141D-FAB48E1E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b="1" dirty="0">
                <a:cs typeface="2  Nazanin" panose="00000400000000000000" pitchFamily="2" charset="-78"/>
              </a:rPr>
              <a:t>مقایسه کسورات بیمه سلامت سه ماهه اول 1403 نسبت به سه ماهه اول  1402</a:t>
            </a:r>
            <a:endParaRPr lang="en-US" sz="2400" b="1" dirty="0">
              <a:cs typeface="2  Nazanin" panose="00000400000000000000" pitchFamily="2" charset="-78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72E72EC-31D9-7D04-C512-0844172216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4928427"/>
              </p:ext>
            </p:extLst>
          </p:nvPr>
        </p:nvGraphicFramePr>
        <p:xfrm>
          <a:off x="5499652" y="1262337"/>
          <a:ext cx="5091423" cy="1166528"/>
        </p:xfrm>
        <a:graphic>
          <a:graphicData uri="http://schemas.openxmlformats.org/drawingml/2006/table">
            <a:tbl>
              <a:tblPr rtl="1"/>
              <a:tblGrid>
                <a:gridCol w="1743193">
                  <a:extLst>
                    <a:ext uri="{9D8B030D-6E8A-4147-A177-3AD203B41FA5}">
                      <a16:colId xmlns:a16="http://schemas.microsoft.com/office/drawing/2014/main" val="1871181271"/>
                    </a:ext>
                  </a:extLst>
                </a:gridCol>
                <a:gridCol w="1674115">
                  <a:extLst>
                    <a:ext uri="{9D8B030D-6E8A-4147-A177-3AD203B41FA5}">
                      <a16:colId xmlns:a16="http://schemas.microsoft.com/office/drawing/2014/main" val="905201526"/>
                    </a:ext>
                  </a:extLst>
                </a:gridCol>
                <a:gridCol w="1674115">
                  <a:extLst>
                    <a:ext uri="{9D8B030D-6E8A-4147-A177-3AD203B41FA5}">
                      <a16:colId xmlns:a16="http://schemas.microsoft.com/office/drawing/2014/main" val="2178365240"/>
                    </a:ext>
                  </a:extLst>
                </a:gridCol>
              </a:tblGrid>
              <a:tr h="622734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بیمه سلامت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2 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1402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1403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21304"/>
                  </a:ext>
                </a:extLst>
              </a:tr>
              <a:tr h="54379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جمع کل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447,948,785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341,896,957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24813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C85FB2C-B41D-FFFF-85F1-2AD9C71870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9517250"/>
              </p:ext>
            </p:extLst>
          </p:nvPr>
        </p:nvGraphicFramePr>
        <p:xfrm>
          <a:off x="6019076" y="3434767"/>
          <a:ext cx="457199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1055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11B0-06D9-A785-141D-FAB48E1E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b="1" dirty="0">
                <a:cs typeface="2  Nazanin" panose="00000400000000000000" pitchFamily="2" charset="-78"/>
              </a:rPr>
              <a:t>کسورات بیمه تامین اجتماعی سه ماهه اول سال 1403</a:t>
            </a:r>
            <a:endParaRPr lang="en-US" sz="2800" b="1" dirty="0">
              <a:cs typeface="2  Nazanin" panose="00000400000000000000" pitchFamily="2" charset="-78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7163176A-BF12-F0A4-33A7-CEBDF91A66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82178"/>
              </p:ext>
            </p:extLst>
          </p:nvPr>
        </p:nvGraphicFramePr>
        <p:xfrm>
          <a:off x="5100004" y="149087"/>
          <a:ext cx="6281738" cy="2456439"/>
        </p:xfrm>
        <a:graphic>
          <a:graphicData uri="http://schemas.openxmlformats.org/drawingml/2006/table">
            <a:tbl>
              <a:tblPr rtl="1"/>
              <a:tblGrid>
                <a:gridCol w="1114003">
                  <a:extLst>
                    <a:ext uri="{9D8B030D-6E8A-4147-A177-3AD203B41FA5}">
                      <a16:colId xmlns:a16="http://schemas.microsoft.com/office/drawing/2014/main" val="1001539398"/>
                    </a:ext>
                  </a:extLst>
                </a:gridCol>
                <a:gridCol w="1327520">
                  <a:extLst>
                    <a:ext uri="{9D8B030D-6E8A-4147-A177-3AD203B41FA5}">
                      <a16:colId xmlns:a16="http://schemas.microsoft.com/office/drawing/2014/main" val="4073869731"/>
                    </a:ext>
                  </a:extLst>
                </a:gridCol>
                <a:gridCol w="1274914">
                  <a:extLst>
                    <a:ext uri="{9D8B030D-6E8A-4147-A177-3AD203B41FA5}">
                      <a16:colId xmlns:a16="http://schemas.microsoft.com/office/drawing/2014/main" val="3381786125"/>
                    </a:ext>
                  </a:extLst>
                </a:gridCol>
                <a:gridCol w="1274914">
                  <a:extLst>
                    <a:ext uri="{9D8B030D-6E8A-4147-A177-3AD203B41FA5}">
                      <a16:colId xmlns:a16="http://schemas.microsoft.com/office/drawing/2014/main" val="1471690899"/>
                    </a:ext>
                  </a:extLst>
                </a:gridCol>
                <a:gridCol w="1290387">
                  <a:extLst>
                    <a:ext uri="{9D8B030D-6E8A-4147-A177-3AD203B41FA5}">
                      <a16:colId xmlns:a16="http://schemas.microsoft.com/office/drawing/2014/main" val="1817478912"/>
                    </a:ext>
                  </a:extLst>
                </a:gridCol>
              </a:tblGrid>
              <a:tr h="2770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 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فروردین 1403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اردیبهشت 1403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خرداد 1403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1403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35258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داروخانه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172,394,200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175,200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45,000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172,614,400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138185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اتاق عمل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13,824,000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1,883,200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          -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15,707,200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787965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پاراکلینیک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52,064,833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43,360,292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53,046,701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148,471,826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102006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سرنسخه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8,941,900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15,617,252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11,121,000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35,680,152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311648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مشخصات برگ بیمار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32,626,068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          -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1,793,880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34,419,948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95653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هتلینگ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8,033,855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3,352,200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          -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11,386,055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887596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فاقدمشخصات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 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38,050,696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62,628,388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100,679,084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332173"/>
                  </a:ext>
                </a:extLst>
              </a:tr>
              <a:tr h="22163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فرم بستری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  -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 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-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Nazanin" panose="00000400000000000000" pitchFamily="2" charset="-78"/>
                          <a:cs typeface="2  Nazanin" panose="00000400000000000000" pitchFamily="2" charset="-78"/>
                        </a:rPr>
                        <a:t>                          -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116937"/>
                  </a:ext>
                </a:extLst>
              </a:tr>
              <a:tr h="27704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جمع کل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287,884,856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102,438,840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128,634,969     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518,958,665      </a:t>
                      </a:r>
                    </a:p>
                  </a:txBody>
                  <a:tcPr marL="9293" marR="9293" marT="92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860787"/>
                  </a:ext>
                </a:extLst>
              </a:tr>
            </a:tbl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EF2524B6-2DD8-E153-A4EF-85A6718FE3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390725"/>
              </p:ext>
            </p:extLst>
          </p:nvPr>
        </p:nvGraphicFramePr>
        <p:xfrm>
          <a:off x="4652653" y="2973517"/>
          <a:ext cx="6940194" cy="3665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9153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11B0-06D9-A785-141D-FAB48E1E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b="1" dirty="0">
                <a:cs typeface="2  Nazanin" panose="00000400000000000000" pitchFamily="2" charset="-78"/>
              </a:rPr>
              <a:t>کسورات بیمه تامین اجتماعی سه ماهه اول سال 1402</a:t>
            </a:r>
            <a:endParaRPr lang="en-US" sz="2800" b="1" dirty="0">
              <a:cs typeface="2  Nazanin" panose="00000400000000000000" pitchFamily="2" charset="-78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7163176A-BF12-F0A4-33A7-CEBDF91A66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44754"/>
              </p:ext>
            </p:extLst>
          </p:nvPr>
        </p:nvGraphicFramePr>
        <p:xfrm>
          <a:off x="5100004" y="149087"/>
          <a:ext cx="6281738" cy="2615642"/>
        </p:xfrm>
        <a:graphic>
          <a:graphicData uri="http://schemas.openxmlformats.org/drawingml/2006/table">
            <a:tbl>
              <a:tblPr rtl="1"/>
              <a:tblGrid>
                <a:gridCol w="1114003">
                  <a:extLst>
                    <a:ext uri="{9D8B030D-6E8A-4147-A177-3AD203B41FA5}">
                      <a16:colId xmlns:a16="http://schemas.microsoft.com/office/drawing/2014/main" val="1001539398"/>
                    </a:ext>
                  </a:extLst>
                </a:gridCol>
                <a:gridCol w="1327520">
                  <a:extLst>
                    <a:ext uri="{9D8B030D-6E8A-4147-A177-3AD203B41FA5}">
                      <a16:colId xmlns:a16="http://schemas.microsoft.com/office/drawing/2014/main" val="4073869731"/>
                    </a:ext>
                  </a:extLst>
                </a:gridCol>
                <a:gridCol w="1274914">
                  <a:extLst>
                    <a:ext uri="{9D8B030D-6E8A-4147-A177-3AD203B41FA5}">
                      <a16:colId xmlns:a16="http://schemas.microsoft.com/office/drawing/2014/main" val="3381786125"/>
                    </a:ext>
                  </a:extLst>
                </a:gridCol>
                <a:gridCol w="1274914">
                  <a:extLst>
                    <a:ext uri="{9D8B030D-6E8A-4147-A177-3AD203B41FA5}">
                      <a16:colId xmlns:a16="http://schemas.microsoft.com/office/drawing/2014/main" val="1471690899"/>
                    </a:ext>
                  </a:extLst>
                </a:gridCol>
                <a:gridCol w="1290387">
                  <a:extLst>
                    <a:ext uri="{9D8B030D-6E8A-4147-A177-3AD203B41FA5}">
                      <a16:colId xmlns:a16="http://schemas.microsoft.com/office/drawing/2014/main" val="1817478912"/>
                    </a:ext>
                  </a:extLst>
                </a:gridCol>
              </a:tblGrid>
              <a:tr h="2770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 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فروردین 1402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اردیبهشت 1402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خرداد 1402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140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2  Titr" panose="00000700000000000000" pitchFamily="2" charset="-78"/>
                        <a:cs typeface="2  Titr" panose="00000700000000000000" pitchFamily="2" charset="-78"/>
                      </a:endParaRP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35258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داروخانه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-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138185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اتاق عمل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1,394,000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1,394,000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787965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پاراکلینیک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40,672,438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34,057,617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34,177,166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108,907,221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102006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سرنسخه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1,017,900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19,111,400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20,129,300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311648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مشخصات برگ بیمار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-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95653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هتلینگ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-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887596"/>
                  </a:ext>
                </a:extLst>
              </a:tr>
              <a:tr h="24010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فاقدمشخصات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8,211,650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9,719,654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8,254,939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26,186,243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332173"/>
                  </a:ext>
                </a:extLst>
              </a:tr>
              <a:tr h="22163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فرم بستری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-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8,499,880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8,499,880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116937"/>
                  </a:ext>
                </a:extLst>
              </a:tr>
              <a:tr h="1097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جمع کل </a:t>
                      </a:r>
                    </a:p>
                  </a:txBody>
                  <a:tcPr marL="9293" marR="9293" marT="92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49,901,988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72,782,551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42,432,105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165,116,644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860787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E5D4B8F-B627-0CD5-BD70-26294ACFE7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5387219"/>
              </p:ext>
            </p:extLst>
          </p:nvPr>
        </p:nvGraphicFramePr>
        <p:xfrm>
          <a:off x="4558748" y="3104321"/>
          <a:ext cx="6822994" cy="3389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0663791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91</TotalTime>
  <Words>837</Words>
  <Application>Microsoft Office PowerPoint</Application>
  <PresentationFormat>Widescreen</PresentationFormat>
  <Paragraphs>355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2  Nazanin</vt:lpstr>
      <vt:lpstr>2  Titr</vt:lpstr>
      <vt:lpstr>Calibri</vt:lpstr>
      <vt:lpstr>Calibri Light</vt:lpstr>
      <vt:lpstr>Rockwell</vt:lpstr>
      <vt:lpstr>Wingdings</vt:lpstr>
      <vt:lpstr>Atlas</vt:lpstr>
      <vt:lpstr>تحلیل کسورات سه ماهه اول سال 1403</vt:lpstr>
      <vt:lpstr>کسورات به تفکیک بیمه </vt:lpstr>
      <vt:lpstr>مقایسه کسورات سه ماهه اول 1403 نسبت به  1402</vt:lpstr>
      <vt:lpstr>کسورات بیمه سلامت سه ماهه اول سال 1403</vt:lpstr>
      <vt:lpstr>کسورات بیمه سلامت سه ماهه اول سال 1402</vt:lpstr>
      <vt:lpstr>مقایسه کسورات بیمه سلامت سه ماهه اول 1403 نسبت به سه ماهه اول  1402</vt:lpstr>
      <vt:lpstr>مقایسه کسورات بیمه سلامت سه ماهه اول 1403 نسبت به سه ماهه اول  1402</vt:lpstr>
      <vt:lpstr>کسورات بیمه تامین اجتماعی سه ماهه اول سال 1403</vt:lpstr>
      <vt:lpstr>کسورات بیمه تامین اجتماعی سه ماهه اول سال 1402</vt:lpstr>
      <vt:lpstr>مقایسه کسورات تامین اجتماعی سه ماهه اول 1403 نسبت به سه ماهه اول  1402</vt:lpstr>
      <vt:lpstr>مقایسه کسورات تامین اجتماعی سه ماهه اول 1403 نسبت به سه ماهه اول  1402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تحلیل کسورات سه ماهه اول سال 1403</dc:title>
  <dc:creator>sami hooshmand</dc:creator>
  <cp:lastModifiedBy>sami hooshmand</cp:lastModifiedBy>
  <cp:revision>10</cp:revision>
  <dcterms:created xsi:type="dcterms:W3CDTF">2024-10-19T04:55:33Z</dcterms:created>
  <dcterms:modified xsi:type="dcterms:W3CDTF">2024-10-20T06:32:01Z</dcterms:modified>
</cp:coreProperties>
</file>